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5D17"/>
    <a:srgbClr val="DD5A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0"/>
  </p:normalViewPr>
  <p:slideViewPr>
    <p:cSldViewPr snapToGrid="0" snapToObjects="1">
      <p:cViewPr>
        <p:scale>
          <a:sx n="25" d="100"/>
          <a:sy n="25" d="100"/>
        </p:scale>
        <p:origin x="739" y="1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2734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44A492DE-10F1-FF9F-C8DC-C694C1833E9E}"/>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4" name="Text 1"/>
          <p:cNvSpPr/>
          <p:nvPr/>
        </p:nvSpPr>
        <p:spPr>
          <a:xfrm>
            <a:off x="833199" y="4225325"/>
            <a:ext cx="7477601" cy="1388745"/>
          </a:xfrm>
          <a:prstGeom prst="rect">
            <a:avLst/>
          </a:prstGeom>
          <a:noFill/>
          <a:ln/>
        </p:spPr>
        <p:txBody>
          <a:bodyPr wrap="squar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Sécurité Informatique chez VosRêves</a:t>
            </a:r>
            <a:endParaRPr lang="en-US" sz="4374" dirty="0">
              <a:solidFill>
                <a:schemeClr val="bg1">
                  <a:lumMod val="10000"/>
                </a:schemeClr>
              </a:solidFill>
            </a:endParaRPr>
          </a:p>
        </p:txBody>
      </p:sp>
      <p:sp>
        <p:nvSpPr>
          <p:cNvPr id="5" name="Text 2"/>
          <p:cNvSpPr/>
          <p:nvPr/>
        </p:nvSpPr>
        <p:spPr>
          <a:xfrm>
            <a:off x="833199" y="5947325"/>
            <a:ext cx="7477601" cy="1066205"/>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Bienvenue à cette présentation sur la sécurité informatique chez </a:t>
            </a:r>
            <a:r>
              <a:rPr lang="en-US" sz="1750" b="1" dirty="0">
                <a:solidFill>
                  <a:schemeClr val="bg1">
                    <a:lumMod val="10000"/>
                  </a:schemeClr>
                </a:solidFill>
                <a:latin typeface="Heebo" pitchFamily="34" charset="0"/>
                <a:ea typeface="Heebo" pitchFamily="34" charset="-122"/>
                <a:cs typeface="Heebo" pitchFamily="34" charset="-120"/>
              </a:rPr>
              <a:t>VosRêves</a:t>
            </a:r>
            <a:r>
              <a:rPr lang="en-US" sz="1750" dirty="0">
                <a:solidFill>
                  <a:schemeClr val="bg1">
                    <a:lumMod val="10000"/>
                  </a:schemeClr>
                </a:solidFill>
                <a:latin typeface="Heebo" pitchFamily="34" charset="0"/>
                <a:ea typeface="Heebo" pitchFamily="34" charset="-122"/>
                <a:cs typeface="Heebo" pitchFamily="34" charset="-120"/>
              </a:rPr>
              <a:t>. Apprenez-en plus sur les risques pour notre entreprise, les pratiques pour se protéger, et notre charte informatique.</a:t>
            </a:r>
            <a:endParaRPr lang="en-US" sz="1750" dirty="0">
              <a:solidFill>
                <a:schemeClr val="bg1">
                  <a:lumMod val="10000"/>
                </a:schemeClr>
              </a:solidFill>
            </a:endParaRPr>
          </a:p>
        </p:txBody>
      </p:sp>
      <p:pic>
        <p:nvPicPr>
          <p:cNvPr id="7" name="Image 6">
            <a:extLst>
              <a:ext uri="{FF2B5EF4-FFF2-40B4-BE49-F238E27FC236}">
                <a16:creationId xmlns:a16="http://schemas.microsoft.com/office/drawing/2014/main" id="{DA481EC7-A528-A12D-3A4E-F3490D6D70DA}"/>
              </a:ext>
            </a:extLst>
          </p:cNvPr>
          <p:cNvPicPr>
            <a:picLocks noChangeAspect="1"/>
          </p:cNvPicPr>
          <p:nvPr/>
        </p:nvPicPr>
        <p:blipFill>
          <a:blip r:embed="rId5"/>
          <a:stretch>
            <a:fillRect/>
          </a:stretch>
        </p:blipFill>
        <p:spPr>
          <a:xfrm>
            <a:off x="2616894" y="921138"/>
            <a:ext cx="3910210" cy="3193662"/>
          </a:xfrm>
          <a:prstGeom prst="rect">
            <a:avLst/>
          </a:prstGeom>
        </p:spPr>
      </p:pic>
      <p:pic>
        <p:nvPicPr>
          <p:cNvPr id="14" name="Image 13">
            <a:extLst>
              <a:ext uri="{FF2B5EF4-FFF2-40B4-BE49-F238E27FC236}">
                <a16:creationId xmlns:a16="http://schemas.microsoft.com/office/drawing/2014/main" id="{39091A36-B28C-7F7A-3177-24B06EFEFAC3}"/>
              </a:ext>
            </a:extLst>
          </p:cNvPr>
          <p:cNvPicPr>
            <a:picLocks noChangeAspect="1"/>
          </p:cNvPicPr>
          <p:nvPr/>
        </p:nvPicPr>
        <p:blipFill>
          <a:blip r:embed="rId6"/>
          <a:stretch>
            <a:fillRect/>
          </a:stretch>
        </p:blipFill>
        <p:spPr>
          <a:xfrm>
            <a:off x="8631793" y="0"/>
            <a:ext cx="5998607"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38" name="Image 37">
            <a:extLst>
              <a:ext uri="{FF2B5EF4-FFF2-40B4-BE49-F238E27FC236}">
                <a16:creationId xmlns:a16="http://schemas.microsoft.com/office/drawing/2014/main" id="{B1486565-B903-4408-57EC-156CD4D6C3E2}"/>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5868"/>
                    </a14:imgEffect>
                    <a14:imgEffect>
                      <a14:saturation sat="101000"/>
                    </a14:imgEffect>
                  </a14:imgLayer>
                </a14:imgProps>
              </a:ext>
            </a:extLst>
          </a:blip>
          <a:stretch>
            <a:fillRect/>
          </a:stretch>
        </p:blipFill>
        <p:spPr>
          <a:xfrm>
            <a:off x="0" y="0"/>
            <a:ext cx="14630400" cy="8229600"/>
          </a:xfrm>
          <a:prstGeom prst="rect">
            <a:avLst/>
          </a:prstGeom>
        </p:spPr>
      </p:pic>
      <p:sp>
        <p:nvSpPr>
          <p:cNvPr id="41" name="Shape 8">
            <a:extLst>
              <a:ext uri="{FF2B5EF4-FFF2-40B4-BE49-F238E27FC236}">
                <a16:creationId xmlns:a16="http://schemas.microsoft.com/office/drawing/2014/main" id="{9B49F5F3-5BEC-BE14-A5F2-1A26110B4F2E}"/>
              </a:ext>
            </a:extLst>
          </p:cNvPr>
          <p:cNvSpPr/>
          <p:nvPr/>
        </p:nvSpPr>
        <p:spPr>
          <a:xfrm>
            <a:off x="2528968" y="1761661"/>
            <a:ext cx="4018565" cy="6359818"/>
          </a:xfrm>
          <a:prstGeom prst="roundRect">
            <a:avLst>
              <a:gd name="adj" fmla="val 3151"/>
            </a:avLst>
          </a:prstGeom>
          <a:solidFill>
            <a:schemeClr val="bg2">
              <a:alpha val="65000"/>
            </a:schemeClr>
          </a:solidFill>
          <a:ln w="13811">
            <a:noFill/>
            <a:prstDash val="solid"/>
          </a:ln>
        </p:spPr>
        <p:txBody>
          <a:bodyPr/>
          <a:lstStyle/>
          <a:p>
            <a:endParaRPr lang="fr-FR"/>
          </a:p>
        </p:txBody>
      </p:sp>
      <p:sp>
        <p:nvSpPr>
          <p:cNvPr id="40" name="Shape 8">
            <a:extLst>
              <a:ext uri="{FF2B5EF4-FFF2-40B4-BE49-F238E27FC236}">
                <a16:creationId xmlns:a16="http://schemas.microsoft.com/office/drawing/2014/main" id="{93FDC366-160F-C701-C2BC-0A3EDCC0B6B6}"/>
              </a:ext>
            </a:extLst>
          </p:cNvPr>
          <p:cNvSpPr/>
          <p:nvPr/>
        </p:nvSpPr>
        <p:spPr>
          <a:xfrm>
            <a:off x="8071620" y="1187852"/>
            <a:ext cx="4018565" cy="6359818"/>
          </a:xfrm>
          <a:prstGeom prst="roundRect">
            <a:avLst>
              <a:gd name="adj" fmla="val 3151"/>
            </a:avLst>
          </a:prstGeom>
          <a:solidFill>
            <a:schemeClr val="bg2">
              <a:alpha val="65000"/>
            </a:schemeClr>
          </a:solidFill>
          <a:ln w="13811">
            <a:noFill/>
            <a:prstDash val="solid"/>
          </a:ln>
        </p:spPr>
        <p:txBody>
          <a:bodyPr/>
          <a:lstStyle/>
          <a:p>
            <a:endParaRPr lang="fr-FR"/>
          </a:p>
        </p:txBody>
      </p:sp>
      <p:sp>
        <p:nvSpPr>
          <p:cNvPr id="4" name="Text 1"/>
          <p:cNvSpPr/>
          <p:nvPr/>
        </p:nvSpPr>
        <p:spPr>
          <a:xfrm>
            <a:off x="3621167" y="427673"/>
            <a:ext cx="3110746" cy="486013"/>
          </a:xfrm>
          <a:prstGeom prst="rect">
            <a:avLst/>
          </a:prstGeom>
          <a:noFill/>
          <a:ln/>
        </p:spPr>
        <p:txBody>
          <a:bodyPr wrap="none" rtlCol="0" anchor="t"/>
          <a:lstStyle/>
          <a:p>
            <a:pPr marL="0" indent="0">
              <a:lnSpc>
                <a:spcPts val="3827"/>
              </a:lnSpc>
              <a:buNone/>
            </a:pPr>
            <a:r>
              <a:rPr lang="en-US" sz="3062" dirty="0">
                <a:solidFill>
                  <a:schemeClr val="bg1">
                    <a:lumMod val="10000"/>
                  </a:schemeClr>
                </a:solidFill>
                <a:latin typeface="Montserrat" pitchFamily="34" charset="0"/>
                <a:ea typeface="Montserrat" pitchFamily="34" charset="-122"/>
                <a:cs typeface="Montserrat" pitchFamily="34" charset="-120"/>
              </a:rPr>
              <a:t>Les Risques</a:t>
            </a:r>
            <a:endParaRPr lang="en-US" sz="3062" dirty="0">
              <a:solidFill>
                <a:schemeClr val="bg1">
                  <a:lumMod val="10000"/>
                </a:schemeClr>
              </a:solidFill>
            </a:endParaRPr>
          </a:p>
        </p:txBody>
      </p:sp>
      <p:sp>
        <p:nvSpPr>
          <p:cNvPr id="5" name="Shape 2"/>
          <p:cNvSpPr/>
          <p:nvPr/>
        </p:nvSpPr>
        <p:spPr>
          <a:xfrm>
            <a:off x="7299722" y="1224677"/>
            <a:ext cx="31075" cy="7100292"/>
          </a:xfrm>
          <a:prstGeom prst="rect">
            <a:avLst/>
          </a:prstGeom>
          <a:solidFill>
            <a:schemeClr val="tx1"/>
          </a:solidFill>
          <a:ln w="13811">
            <a:noFill/>
            <a:prstDash val="solid"/>
          </a:ln>
        </p:spPr>
        <p:txBody>
          <a:bodyPr/>
          <a:lstStyle/>
          <a:p>
            <a:endParaRPr lang="fr-FR"/>
          </a:p>
        </p:txBody>
      </p:sp>
      <p:sp>
        <p:nvSpPr>
          <p:cNvPr id="6" name="Shape 3"/>
          <p:cNvSpPr/>
          <p:nvPr/>
        </p:nvSpPr>
        <p:spPr>
          <a:xfrm>
            <a:off x="7490162" y="1505486"/>
            <a:ext cx="544354" cy="31075"/>
          </a:xfrm>
          <a:prstGeom prst="rect">
            <a:avLst/>
          </a:prstGeom>
          <a:solidFill>
            <a:schemeClr val="tx1"/>
          </a:solidFill>
          <a:ln w="13811">
            <a:noFill/>
            <a:prstDash val="solid"/>
          </a:ln>
        </p:spPr>
        <p:txBody>
          <a:bodyPr/>
          <a:lstStyle/>
          <a:p>
            <a:endParaRPr lang="fr-FR"/>
          </a:p>
        </p:txBody>
      </p:sp>
      <p:sp>
        <p:nvSpPr>
          <p:cNvPr id="7" name="Shape 4"/>
          <p:cNvSpPr/>
          <p:nvPr/>
        </p:nvSpPr>
        <p:spPr>
          <a:xfrm>
            <a:off x="7140238" y="1346121"/>
            <a:ext cx="349925" cy="349925"/>
          </a:xfrm>
          <a:prstGeom prst="roundRect">
            <a:avLst>
              <a:gd name="adj" fmla="val 20002"/>
            </a:avLst>
          </a:prstGeom>
          <a:solidFill>
            <a:schemeClr val="tx1"/>
          </a:solidFill>
          <a:ln w="13811">
            <a:noFill/>
            <a:prstDash val="solid"/>
          </a:ln>
        </p:spPr>
        <p:txBody>
          <a:bodyPr/>
          <a:lstStyle/>
          <a:p>
            <a:endParaRPr lang="fr-FR" dirty="0"/>
          </a:p>
        </p:txBody>
      </p:sp>
      <p:sp>
        <p:nvSpPr>
          <p:cNvPr id="8" name="Text 5"/>
          <p:cNvSpPr/>
          <p:nvPr/>
        </p:nvSpPr>
        <p:spPr>
          <a:xfrm>
            <a:off x="7273230" y="1334532"/>
            <a:ext cx="8382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1</a:t>
            </a:r>
            <a:endParaRPr lang="en-US" sz="1837" dirty="0">
              <a:solidFill>
                <a:schemeClr val="bg1"/>
              </a:solidFill>
            </a:endParaRPr>
          </a:p>
        </p:txBody>
      </p:sp>
      <p:sp>
        <p:nvSpPr>
          <p:cNvPr id="9" name="Text 6"/>
          <p:cNvSpPr/>
          <p:nvPr/>
        </p:nvSpPr>
        <p:spPr>
          <a:xfrm>
            <a:off x="8170664" y="1380173"/>
            <a:ext cx="1555313" cy="243007"/>
          </a:xfrm>
          <a:prstGeom prst="rect">
            <a:avLst/>
          </a:prstGeom>
          <a:noFill/>
          <a:ln/>
        </p:spPr>
        <p:txBody>
          <a:bodyPr wrap="none" rtlCol="0" anchor="t"/>
          <a:lstStyle/>
          <a:p>
            <a:pPr marL="0" indent="0" algn="l">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Spam</a:t>
            </a:r>
            <a:endParaRPr lang="en-US" sz="1531" dirty="0">
              <a:solidFill>
                <a:schemeClr val="bg1">
                  <a:lumMod val="10000"/>
                </a:schemeClr>
              </a:solidFill>
            </a:endParaRPr>
          </a:p>
        </p:txBody>
      </p:sp>
      <p:sp>
        <p:nvSpPr>
          <p:cNvPr id="10" name="Text 7"/>
          <p:cNvSpPr/>
          <p:nvPr/>
        </p:nvSpPr>
        <p:spPr>
          <a:xfrm>
            <a:off x="8170664" y="1778675"/>
            <a:ext cx="3316486" cy="1243608"/>
          </a:xfrm>
          <a:prstGeom prst="rect">
            <a:avLst/>
          </a:prstGeom>
          <a:noFill/>
          <a:ln/>
        </p:spPr>
        <p:txBody>
          <a:bodyPr wrap="square" rtlCol="0" anchor="t"/>
          <a:lstStyle/>
          <a:p>
            <a:pPr marL="0" indent="0" algn="l">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Les courriels indésirables peuvent sembler inoffensifs, mais ils peuvent servir de vecteur pour introduire des virus et des logiciels malveillants dans nos systèmes.</a:t>
            </a:r>
            <a:endParaRPr lang="en-US" sz="1225" dirty="0">
              <a:solidFill>
                <a:schemeClr val="bg1">
                  <a:lumMod val="10000"/>
                </a:schemeClr>
              </a:solidFill>
            </a:endParaRPr>
          </a:p>
        </p:txBody>
      </p:sp>
      <p:sp>
        <p:nvSpPr>
          <p:cNvPr id="11" name="Shape 8"/>
          <p:cNvSpPr/>
          <p:nvPr/>
        </p:nvSpPr>
        <p:spPr>
          <a:xfrm>
            <a:off x="6595884" y="2283083"/>
            <a:ext cx="544354" cy="31075"/>
          </a:xfrm>
          <a:prstGeom prst="rect">
            <a:avLst/>
          </a:prstGeom>
          <a:solidFill>
            <a:schemeClr val="tx1"/>
          </a:solidFill>
          <a:ln w="13811">
            <a:noFill/>
            <a:prstDash val="solid"/>
          </a:ln>
        </p:spPr>
        <p:txBody>
          <a:bodyPr/>
          <a:lstStyle/>
          <a:p>
            <a:endParaRPr lang="fr-FR"/>
          </a:p>
        </p:txBody>
      </p:sp>
      <p:sp>
        <p:nvSpPr>
          <p:cNvPr id="12" name="Shape 9"/>
          <p:cNvSpPr/>
          <p:nvPr/>
        </p:nvSpPr>
        <p:spPr>
          <a:xfrm>
            <a:off x="7140238" y="2123718"/>
            <a:ext cx="349925" cy="349925"/>
          </a:xfrm>
          <a:prstGeom prst="roundRect">
            <a:avLst>
              <a:gd name="adj" fmla="val 20002"/>
            </a:avLst>
          </a:prstGeom>
          <a:solidFill>
            <a:schemeClr val="tx1"/>
          </a:solidFill>
          <a:ln w="13811">
            <a:noFill/>
            <a:prstDash val="solid"/>
          </a:ln>
        </p:spPr>
        <p:txBody>
          <a:bodyPr/>
          <a:lstStyle/>
          <a:p>
            <a:endParaRPr lang="fr-FR"/>
          </a:p>
        </p:txBody>
      </p:sp>
      <p:sp>
        <p:nvSpPr>
          <p:cNvPr id="13" name="Text 10"/>
          <p:cNvSpPr/>
          <p:nvPr/>
        </p:nvSpPr>
        <p:spPr>
          <a:xfrm>
            <a:off x="7250370" y="2112129"/>
            <a:ext cx="12954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2</a:t>
            </a:r>
            <a:endParaRPr lang="en-US" sz="1837" dirty="0">
              <a:solidFill>
                <a:schemeClr val="bg1"/>
              </a:solidFill>
            </a:endParaRPr>
          </a:p>
        </p:txBody>
      </p:sp>
      <p:sp>
        <p:nvSpPr>
          <p:cNvPr id="14" name="Text 11"/>
          <p:cNvSpPr/>
          <p:nvPr/>
        </p:nvSpPr>
        <p:spPr>
          <a:xfrm>
            <a:off x="3990856" y="2157770"/>
            <a:ext cx="2468880" cy="243007"/>
          </a:xfrm>
          <a:prstGeom prst="rect">
            <a:avLst/>
          </a:prstGeom>
          <a:noFill/>
          <a:ln/>
        </p:spPr>
        <p:txBody>
          <a:bodyPr wrap="none" rtlCol="0" anchor="t"/>
          <a:lstStyle/>
          <a:p>
            <a:pPr marL="0" indent="0" algn="r">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Hameçonnage (Phishing)</a:t>
            </a:r>
            <a:endParaRPr lang="en-US" sz="1531" dirty="0">
              <a:solidFill>
                <a:schemeClr val="bg1">
                  <a:lumMod val="10000"/>
                </a:schemeClr>
              </a:solidFill>
            </a:endParaRPr>
          </a:p>
        </p:txBody>
      </p:sp>
      <p:sp>
        <p:nvSpPr>
          <p:cNvPr id="15" name="Text 12"/>
          <p:cNvSpPr/>
          <p:nvPr/>
        </p:nvSpPr>
        <p:spPr>
          <a:xfrm>
            <a:off x="3143251" y="2556272"/>
            <a:ext cx="3316486" cy="1243608"/>
          </a:xfrm>
          <a:prstGeom prst="rect">
            <a:avLst/>
          </a:prstGeom>
          <a:noFill/>
          <a:ln/>
        </p:spPr>
        <p:txBody>
          <a:bodyPr wrap="square" rtlCol="0" anchor="t"/>
          <a:lstStyle/>
          <a:p>
            <a:pPr marL="0" indent="0" algn="r">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Les attaquants peuvent envoyer des courriels frauduleux pour tromper les utilisateurs et les inciter à révéler des informations personnelles confidentielles.</a:t>
            </a:r>
            <a:endParaRPr lang="en-US" sz="1225" dirty="0">
              <a:solidFill>
                <a:schemeClr val="bg1">
                  <a:lumMod val="10000"/>
                </a:schemeClr>
              </a:solidFill>
            </a:endParaRPr>
          </a:p>
        </p:txBody>
      </p:sp>
      <p:sp>
        <p:nvSpPr>
          <p:cNvPr id="16" name="Shape 13"/>
          <p:cNvSpPr/>
          <p:nvPr/>
        </p:nvSpPr>
        <p:spPr>
          <a:xfrm>
            <a:off x="7490162" y="3614083"/>
            <a:ext cx="544354" cy="31075"/>
          </a:xfrm>
          <a:prstGeom prst="rect">
            <a:avLst/>
          </a:prstGeom>
          <a:solidFill>
            <a:schemeClr val="tx1"/>
          </a:solidFill>
          <a:ln w="13811">
            <a:noFill/>
            <a:prstDash val="solid"/>
          </a:ln>
        </p:spPr>
        <p:txBody>
          <a:bodyPr/>
          <a:lstStyle/>
          <a:p>
            <a:endParaRPr lang="fr-FR"/>
          </a:p>
        </p:txBody>
      </p:sp>
      <p:sp>
        <p:nvSpPr>
          <p:cNvPr id="17" name="Shape 14"/>
          <p:cNvSpPr/>
          <p:nvPr/>
        </p:nvSpPr>
        <p:spPr>
          <a:xfrm>
            <a:off x="7140238" y="3454717"/>
            <a:ext cx="349925" cy="349925"/>
          </a:xfrm>
          <a:prstGeom prst="roundRect">
            <a:avLst>
              <a:gd name="adj" fmla="val 20002"/>
            </a:avLst>
          </a:prstGeom>
          <a:solidFill>
            <a:schemeClr val="tx1"/>
          </a:solidFill>
          <a:ln w="13811">
            <a:noFill/>
            <a:prstDash val="solid"/>
          </a:ln>
        </p:spPr>
        <p:txBody>
          <a:bodyPr/>
          <a:lstStyle/>
          <a:p>
            <a:endParaRPr lang="fr-FR"/>
          </a:p>
        </p:txBody>
      </p:sp>
      <p:sp>
        <p:nvSpPr>
          <p:cNvPr id="18" name="Text 15"/>
          <p:cNvSpPr/>
          <p:nvPr/>
        </p:nvSpPr>
        <p:spPr>
          <a:xfrm>
            <a:off x="7250370" y="3443129"/>
            <a:ext cx="12954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3</a:t>
            </a:r>
            <a:endParaRPr lang="en-US" sz="1837" dirty="0">
              <a:solidFill>
                <a:schemeClr val="bg1"/>
              </a:solidFill>
            </a:endParaRPr>
          </a:p>
        </p:txBody>
      </p:sp>
      <p:sp>
        <p:nvSpPr>
          <p:cNvPr id="19" name="Text 16"/>
          <p:cNvSpPr/>
          <p:nvPr/>
        </p:nvSpPr>
        <p:spPr>
          <a:xfrm>
            <a:off x="8170664" y="3488769"/>
            <a:ext cx="2042160" cy="243007"/>
          </a:xfrm>
          <a:prstGeom prst="rect">
            <a:avLst/>
          </a:prstGeom>
          <a:noFill/>
          <a:ln/>
        </p:spPr>
        <p:txBody>
          <a:bodyPr wrap="none" rtlCol="0" anchor="t"/>
          <a:lstStyle/>
          <a:p>
            <a:pPr marL="0" indent="0" algn="l">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Usurpation d'identité</a:t>
            </a:r>
            <a:endParaRPr lang="en-US" sz="1531" dirty="0">
              <a:solidFill>
                <a:schemeClr val="bg1">
                  <a:lumMod val="10000"/>
                </a:schemeClr>
              </a:solidFill>
            </a:endParaRPr>
          </a:p>
        </p:txBody>
      </p:sp>
      <p:sp>
        <p:nvSpPr>
          <p:cNvPr id="20" name="Text 17"/>
          <p:cNvSpPr/>
          <p:nvPr/>
        </p:nvSpPr>
        <p:spPr>
          <a:xfrm>
            <a:off x="8170664" y="3887272"/>
            <a:ext cx="2838569" cy="994886"/>
          </a:xfrm>
          <a:prstGeom prst="rect">
            <a:avLst/>
          </a:prstGeom>
          <a:noFill/>
          <a:ln/>
        </p:spPr>
        <p:txBody>
          <a:bodyPr wrap="square" rtlCol="0" anchor="t"/>
          <a:lstStyle/>
          <a:p>
            <a:pPr marL="0" indent="0" algn="l">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Les attaquants peuvent se faire passer pour un utilisateur légitime afin de voler des informations ou des données critiques.</a:t>
            </a:r>
            <a:endParaRPr lang="en-US" sz="1225" dirty="0">
              <a:solidFill>
                <a:schemeClr val="bg1">
                  <a:lumMod val="10000"/>
                </a:schemeClr>
              </a:solidFill>
            </a:endParaRPr>
          </a:p>
        </p:txBody>
      </p:sp>
      <p:sp>
        <p:nvSpPr>
          <p:cNvPr id="21" name="Shape 18"/>
          <p:cNvSpPr/>
          <p:nvPr/>
        </p:nvSpPr>
        <p:spPr>
          <a:xfrm>
            <a:off x="6595884" y="4668381"/>
            <a:ext cx="544354" cy="31075"/>
          </a:xfrm>
          <a:prstGeom prst="rect">
            <a:avLst/>
          </a:prstGeom>
          <a:solidFill>
            <a:schemeClr val="tx1"/>
          </a:solidFill>
          <a:ln w="13811">
            <a:noFill/>
            <a:prstDash val="solid"/>
          </a:ln>
        </p:spPr>
        <p:txBody>
          <a:bodyPr/>
          <a:lstStyle/>
          <a:p>
            <a:endParaRPr lang="fr-FR"/>
          </a:p>
        </p:txBody>
      </p:sp>
      <p:sp>
        <p:nvSpPr>
          <p:cNvPr id="22" name="Shape 19"/>
          <p:cNvSpPr/>
          <p:nvPr/>
        </p:nvSpPr>
        <p:spPr>
          <a:xfrm>
            <a:off x="7140238" y="4509016"/>
            <a:ext cx="349925" cy="349925"/>
          </a:xfrm>
          <a:prstGeom prst="roundRect">
            <a:avLst>
              <a:gd name="adj" fmla="val 20002"/>
            </a:avLst>
          </a:prstGeom>
          <a:solidFill>
            <a:schemeClr val="tx1"/>
          </a:solidFill>
          <a:ln w="13811">
            <a:noFill/>
            <a:prstDash val="solid"/>
          </a:ln>
        </p:spPr>
        <p:txBody>
          <a:bodyPr/>
          <a:lstStyle/>
          <a:p>
            <a:endParaRPr lang="fr-FR"/>
          </a:p>
        </p:txBody>
      </p:sp>
      <p:sp>
        <p:nvSpPr>
          <p:cNvPr id="23" name="Text 20"/>
          <p:cNvSpPr/>
          <p:nvPr/>
        </p:nvSpPr>
        <p:spPr>
          <a:xfrm>
            <a:off x="7238940" y="4497427"/>
            <a:ext cx="15240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4</a:t>
            </a:r>
            <a:endParaRPr lang="en-US" sz="1837" dirty="0">
              <a:solidFill>
                <a:schemeClr val="bg1"/>
              </a:solidFill>
            </a:endParaRPr>
          </a:p>
        </p:txBody>
      </p:sp>
      <p:sp>
        <p:nvSpPr>
          <p:cNvPr id="24" name="Text 21"/>
          <p:cNvSpPr/>
          <p:nvPr/>
        </p:nvSpPr>
        <p:spPr>
          <a:xfrm>
            <a:off x="3678436" y="4543068"/>
            <a:ext cx="2781300" cy="243007"/>
          </a:xfrm>
          <a:prstGeom prst="rect">
            <a:avLst/>
          </a:prstGeom>
          <a:noFill/>
          <a:ln/>
        </p:spPr>
        <p:txBody>
          <a:bodyPr wrap="none" rtlCol="0" anchor="t"/>
          <a:lstStyle/>
          <a:p>
            <a:pPr marL="0" indent="0" algn="r">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Virus et logiciels malveillants</a:t>
            </a:r>
            <a:endParaRPr lang="en-US" sz="1531" dirty="0">
              <a:solidFill>
                <a:schemeClr val="bg1">
                  <a:lumMod val="10000"/>
                </a:schemeClr>
              </a:solidFill>
            </a:endParaRPr>
          </a:p>
        </p:txBody>
      </p:sp>
      <p:sp>
        <p:nvSpPr>
          <p:cNvPr id="25" name="Text 22"/>
          <p:cNvSpPr/>
          <p:nvPr/>
        </p:nvSpPr>
        <p:spPr>
          <a:xfrm>
            <a:off x="3621167" y="4941570"/>
            <a:ext cx="2838569" cy="746165"/>
          </a:xfrm>
          <a:prstGeom prst="rect">
            <a:avLst/>
          </a:prstGeom>
          <a:noFill/>
          <a:ln/>
        </p:spPr>
        <p:txBody>
          <a:bodyPr wrap="square" rtlCol="0" anchor="t"/>
          <a:lstStyle/>
          <a:p>
            <a:pPr marL="0" indent="0" algn="r">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Les programmes malveillants peuvent causer des dommages étendus au système informatique de l'entreprise.</a:t>
            </a:r>
            <a:endParaRPr lang="en-US" sz="1225" dirty="0">
              <a:solidFill>
                <a:schemeClr val="bg1">
                  <a:lumMod val="10000"/>
                </a:schemeClr>
              </a:solidFill>
            </a:endParaRPr>
          </a:p>
        </p:txBody>
      </p:sp>
      <p:sp>
        <p:nvSpPr>
          <p:cNvPr id="26" name="Shape 23"/>
          <p:cNvSpPr/>
          <p:nvPr/>
        </p:nvSpPr>
        <p:spPr>
          <a:xfrm>
            <a:off x="7490162" y="5598378"/>
            <a:ext cx="544354" cy="31075"/>
          </a:xfrm>
          <a:prstGeom prst="rect">
            <a:avLst/>
          </a:prstGeom>
          <a:solidFill>
            <a:schemeClr val="tx1"/>
          </a:solidFill>
          <a:ln w="13811">
            <a:noFill/>
            <a:prstDash val="solid"/>
          </a:ln>
        </p:spPr>
        <p:txBody>
          <a:bodyPr/>
          <a:lstStyle/>
          <a:p>
            <a:endParaRPr lang="fr-FR"/>
          </a:p>
        </p:txBody>
      </p:sp>
      <p:sp>
        <p:nvSpPr>
          <p:cNvPr id="27" name="Shape 24"/>
          <p:cNvSpPr/>
          <p:nvPr/>
        </p:nvSpPr>
        <p:spPr>
          <a:xfrm>
            <a:off x="7140238" y="5439013"/>
            <a:ext cx="349925" cy="349925"/>
          </a:xfrm>
          <a:prstGeom prst="roundRect">
            <a:avLst>
              <a:gd name="adj" fmla="val 20002"/>
            </a:avLst>
          </a:prstGeom>
          <a:solidFill>
            <a:schemeClr val="tx1"/>
          </a:solidFill>
          <a:ln w="13811">
            <a:noFill/>
            <a:prstDash val="solid"/>
          </a:ln>
        </p:spPr>
        <p:txBody>
          <a:bodyPr/>
          <a:lstStyle/>
          <a:p>
            <a:endParaRPr lang="fr-FR"/>
          </a:p>
        </p:txBody>
      </p:sp>
      <p:sp>
        <p:nvSpPr>
          <p:cNvPr id="28" name="Text 25"/>
          <p:cNvSpPr/>
          <p:nvPr/>
        </p:nvSpPr>
        <p:spPr>
          <a:xfrm>
            <a:off x="7250370" y="5427424"/>
            <a:ext cx="12954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5</a:t>
            </a:r>
            <a:endParaRPr lang="en-US" sz="1837" dirty="0">
              <a:solidFill>
                <a:schemeClr val="bg1"/>
              </a:solidFill>
            </a:endParaRPr>
          </a:p>
        </p:txBody>
      </p:sp>
      <p:sp>
        <p:nvSpPr>
          <p:cNvPr id="29" name="Text 26"/>
          <p:cNvSpPr/>
          <p:nvPr/>
        </p:nvSpPr>
        <p:spPr>
          <a:xfrm>
            <a:off x="8170664" y="5473065"/>
            <a:ext cx="2225040" cy="243007"/>
          </a:xfrm>
          <a:prstGeom prst="rect">
            <a:avLst/>
          </a:prstGeom>
          <a:noFill/>
          <a:ln/>
        </p:spPr>
        <p:txBody>
          <a:bodyPr wrap="none" rtlCol="0" anchor="t"/>
          <a:lstStyle/>
          <a:p>
            <a:pPr marL="0" indent="0" algn="l">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Vol d'appareils mobiles</a:t>
            </a:r>
            <a:endParaRPr lang="en-US" sz="1531" dirty="0">
              <a:solidFill>
                <a:schemeClr val="bg1">
                  <a:lumMod val="10000"/>
                </a:schemeClr>
              </a:solidFill>
            </a:endParaRPr>
          </a:p>
        </p:txBody>
      </p:sp>
      <p:sp>
        <p:nvSpPr>
          <p:cNvPr id="30" name="Text 27"/>
          <p:cNvSpPr/>
          <p:nvPr/>
        </p:nvSpPr>
        <p:spPr>
          <a:xfrm>
            <a:off x="8170664" y="5871567"/>
            <a:ext cx="3678436" cy="1243608"/>
          </a:xfrm>
          <a:prstGeom prst="rect">
            <a:avLst/>
          </a:prstGeom>
          <a:noFill/>
          <a:ln/>
        </p:spPr>
        <p:txBody>
          <a:bodyPr wrap="square" rtlCol="0" anchor="t"/>
          <a:lstStyle/>
          <a:p>
            <a:pPr marL="0" indent="0" algn="l">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Le vol d'appareils mobiles peut entraîner la perte de données sensibles. Il est essentiel de protéger ces appareils avec des mots de passe et d'autres mesures de sécurité appropriées.</a:t>
            </a:r>
            <a:endParaRPr lang="en-US" sz="1225" dirty="0">
              <a:solidFill>
                <a:schemeClr val="bg1">
                  <a:lumMod val="10000"/>
                </a:schemeClr>
              </a:solidFill>
            </a:endParaRPr>
          </a:p>
        </p:txBody>
      </p:sp>
      <p:sp>
        <p:nvSpPr>
          <p:cNvPr id="31" name="Shape 28"/>
          <p:cNvSpPr/>
          <p:nvPr/>
        </p:nvSpPr>
        <p:spPr>
          <a:xfrm>
            <a:off x="6595884" y="6652677"/>
            <a:ext cx="544354" cy="31075"/>
          </a:xfrm>
          <a:prstGeom prst="rect">
            <a:avLst/>
          </a:prstGeom>
          <a:solidFill>
            <a:schemeClr val="tx1"/>
          </a:solidFill>
          <a:ln w="13811">
            <a:noFill/>
            <a:prstDash val="solid"/>
          </a:ln>
        </p:spPr>
        <p:txBody>
          <a:bodyPr/>
          <a:lstStyle/>
          <a:p>
            <a:endParaRPr lang="fr-FR"/>
          </a:p>
        </p:txBody>
      </p:sp>
      <p:sp>
        <p:nvSpPr>
          <p:cNvPr id="32" name="Shape 29"/>
          <p:cNvSpPr/>
          <p:nvPr/>
        </p:nvSpPr>
        <p:spPr>
          <a:xfrm>
            <a:off x="7140238" y="6493312"/>
            <a:ext cx="349925" cy="349925"/>
          </a:xfrm>
          <a:prstGeom prst="roundRect">
            <a:avLst>
              <a:gd name="adj" fmla="val 20002"/>
            </a:avLst>
          </a:prstGeom>
          <a:solidFill>
            <a:schemeClr val="tx1"/>
          </a:solidFill>
          <a:ln w="13811">
            <a:noFill/>
            <a:prstDash val="solid"/>
          </a:ln>
        </p:spPr>
        <p:txBody>
          <a:bodyPr/>
          <a:lstStyle/>
          <a:p>
            <a:endParaRPr lang="fr-FR"/>
          </a:p>
        </p:txBody>
      </p:sp>
      <p:sp>
        <p:nvSpPr>
          <p:cNvPr id="33" name="Text 30"/>
          <p:cNvSpPr/>
          <p:nvPr/>
        </p:nvSpPr>
        <p:spPr>
          <a:xfrm>
            <a:off x="7242750" y="6481723"/>
            <a:ext cx="144780" cy="291703"/>
          </a:xfrm>
          <a:prstGeom prst="rect">
            <a:avLst/>
          </a:prstGeom>
          <a:noFill/>
          <a:ln/>
        </p:spPr>
        <p:txBody>
          <a:bodyPr wrap="none" rtlCol="0" anchor="t"/>
          <a:lstStyle/>
          <a:p>
            <a:pPr marL="0" indent="0" algn="ctr">
              <a:lnSpc>
                <a:spcPts val="2296"/>
              </a:lnSpc>
              <a:buNone/>
            </a:pPr>
            <a:r>
              <a:rPr lang="en-US" sz="1837" dirty="0">
                <a:solidFill>
                  <a:schemeClr val="bg1"/>
                </a:solidFill>
                <a:latin typeface="Montserrat" pitchFamily="34" charset="0"/>
                <a:ea typeface="Montserrat" pitchFamily="34" charset="-122"/>
                <a:cs typeface="Montserrat" pitchFamily="34" charset="-120"/>
              </a:rPr>
              <a:t>6</a:t>
            </a:r>
            <a:endParaRPr lang="en-US" sz="1837" dirty="0">
              <a:solidFill>
                <a:schemeClr val="bg1"/>
              </a:solidFill>
            </a:endParaRPr>
          </a:p>
        </p:txBody>
      </p:sp>
      <p:sp>
        <p:nvSpPr>
          <p:cNvPr id="34" name="Text 31"/>
          <p:cNvSpPr/>
          <p:nvPr/>
        </p:nvSpPr>
        <p:spPr>
          <a:xfrm>
            <a:off x="3853696" y="6527363"/>
            <a:ext cx="2606040" cy="243007"/>
          </a:xfrm>
          <a:prstGeom prst="rect">
            <a:avLst/>
          </a:prstGeom>
          <a:noFill/>
          <a:ln/>
        </p:spPr>
        <p:txBody>
          <a:bodyPr wrap="none" rtlCol="0" anchor="t"/>
          <a:lstStyle/>
          <a:p>
            <a:pPr marL="0" indent="0" algn="r">
              <a:lnSpc>
                <a:spcPts val="1914"/>
              </a:lnSpc>
              <a:buNone/>
            </a:pPr>
            <a:r>
              <a:rPr lang="en-US" sz="1531" dirty="0">
                <a:solidFill>
                  <a:schemeClr val="bg1">
                    <a:lumMod val="10000"/>
                  </a:schemeClr>
                </a:solidFill>
                <a:latin typeface="Montserrat" pitchFamily="34" charset="0"/>
                <a:ea typeface="Montserrat" pitchFamily="34" charset="-122"/>
                <a:cs typeface="Montserrat" pitchFamily="34" charset="-120"/>
              </a:rPr>
              <a:t>Risques de sécurité interne</a:t>
            </a:r>
            <a:endParaRPr lang="en-US" sz="1531" dirty="0">
              <a:solidFill>
                <a:schemeClr val="bg1">
                  <a:lumMod val="10000"/>
                </a:schemeClr>
              </a:solidFill>
            </a:endParaRPr>
          </a:p>
        </p:txBody>
      </p:sp>
      <p:sp>
        <p:nvSpPr>
          <p:cNvPr id="35" name="Text 32"/>
          <p:cNvSpPr/>
          <p:nvPr/>
        </p:nvSpPr>
        <p:spPr>
          <a:xfrm>
            <a:off x="2298027" y="6925866"/>
            <a:ext cx="4161710" cy="1243608"/>
          </a:xfrm>
          <a:prstGeom prst="rect">
            <a:avLst/>
          </a:prstGeom>
          <a:noFill/>
          <a:ln/>
        </p:spPr>
        <p:txBody>
          <a:bodyPr wrap="square" rtlCol="0" anchor="t"/>
          <a:lstStyle/>
          <a:p>
            <a:pPr marL="0" indent="0" algn="r">
              <a:lnSpc>
                <a:spcPts val="1960"/>
              </a:lnSpc>
              <a:buNone/>
            </a:pPr>
            <a:r>
              <a:rPr lang="en-US" sz="1225" dirty="0">
                <a:solidFill>
                  <a:schemeClr val="bg1">
                    <a:lumMod val="10000"/>
                  </a:schemeClr>
                </a:solidFill>
                <a:latin typeface="Heebo" pitchFamily="34" charset="0"/>
                <a:ea typeface="Heebo" pitchFamily="34" charset="-122"/>
                <a:cs typeface="Heebo" pitchFamily="34" charset="-120"/>
              </a:rPr>
              <a:t>Des membres du personnel malintentionnés ou simplement négligents peuvent accidentellement ou volontairement causer des failles de sécurité.</a:t>
            </a:r>
            <a:endParaRPr lang="en-US" sz="1225" dirty="0">
              <a:solidFill>
                <a:schemeClr val="bg1">
                  <a:lumMod val="1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1" name="Image 20">
            <a:extLst>
              <a:ext uri="{FF2B5EF4-FFF2-40B4-BE49-F238E27FC236}">
                <a16:creationId xmlns:a16="http://schemas.microsoft.com/office/drawing/2014/main" id="{AE6CA284-07C3-3712-813E-1D31556944DE}"/>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4" name="Text 1"/>
          <p:cNvSpPr/>
          <p:nvPr/>
        </p:nvSpPr>
        <p:spPr>
          <a:xfrm>
            <a:off x="2037993" y="620078"/>
            <a:ext cx="6179820"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Comment se Protéger</a:t>
            </a:r>
            <a:endParaRPr lang="en-US" sz="4374" dirty="0">
              <a:solidFill>
                <a:schemeClr val="bg1">
                  <a:lumMod val="10000"/>
                </a:schemeClr>
              </a:solidFill>
            </a:endParaRPr>
          </a:p>
        </p:txBody>
      </p:sp>
      <p:sp>
        <p:nvSpPr>
          <p:cNvPr id="5" name="Shape 2"/>
          <p:cNvSpPr/>
          <p:nvPr/>
        </p:nvSpPr>
        <p:spPr>
          <a:xfrm>
            <a:off x="2037993" y="1758790"/>
            <a:ext cx="3370064" cy="3469185"/>
          </a:xfrm>
          <a:prstGeom prst="roundRect">
            <a:avLst>
              <a:gd name="adj" fmla="val 3151"/>
            </a:avLst>
          </a:prstGeom>
          <a:solidFill>
            <a:schemeClr val="bg2">
              <a:alpha val="65000"/>
            </a:schemeClr>
          </a:solidFill>
          <a:ln w="13811">
            <a:noFill/>
            <a:prstDash val="solid"/>
          </a:ln>
        </p:spPr>
        <p:txBody>
          <a:bodyPr/>
          <a:lstStyle/>
          <a:p>
            <a:endParaRPr lang="fr-FR"/>
          </a:p>
        </p:txBody>
      </p:sp>
      <p:sp>
        <p:nvSpPr>
          <p:cNvPr id="6" name="Text 3"/>
          <p:cNvSpPr/>
          <p:nvPr/>
        </p:nvSpPr>
        <p:spPr>
          <a:xfrm>
            <a:off x="2273975" y="1994773"/>
            <a:ext cx="2720340" cy="347186"/>
          </a:xfrm>
          <a:prstGeom prst="rect">
            <a:avLst/>
          </a:prstGeom>
          <a:noFill/>
          <a:ln/>
        </p:spPr>
        <p:txBody>
          <a:bodyPr wrap="none" rtlCol="0" anchor="t"/>
          <a:lstStyle/>
          <a:p>
            <a:pPr marL="0" indent="0">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Mots de passe forts</a:t>
            </a:r>
            <a:endParaRPr lang="en-US" sz="2187" dirty="0">
              <a:solidFill>
                <a:schemeClr val="bg1">
                  <a:lumMod val="10000"/>
                </a:schemeClr>
              </a:solidFill>
            </a:endParaRPr>
          </a:p>
        </p:txBody>
      </p:sp>
      <p:sp>
        <p:nvSpPr>
          <p:cNvPr id="7" name="Text 4"/>
          <p:cNvSpPr/>
          <p:nvPr/>
        </p:nvSpPr>
        <p:spPr>
          <a:xfrm>
            <a:off x="2273975" y="2564130"/>
            <a:ext cx="2898100" cy="2132409"/>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Créer des mots de passe complexes et uniques pour chaque compte, et utiliser un gestionnaire de mots de passe pour les stocker en toute sécurité.</a:t>
            </a:r>
            <a:endParaRPr lang="en-US" sz="1750" dirty="0">
              <a:solidFill>
                <a:schemeClr val="bg1">
                  <a:lumMod val="10000"/>
                </a:schemeClr>
              </a:solidFill>
            </a:endParaRPr>
          </a:p>
        </p:txBody>
      </p:sp>
      <p:sp>
        <p:nvSpPr>
          <p:cNvPr id="8" name="Shape 5"/>
          <p:cNvSpPr/>
          <p:nvPr/>
        </p:nvSpPr>
        <p:spPr>
          <a:xfrm>
            <a:off x="5630228" y="1758791"/>
            <a:ext cx="3370064" cy="3455372"/>
          </a:xfrm>
          <a:prstGeom prst="roundRect">
            <a:avLst>
              <a:gd name="adj" fmla="val 3151"/>
            </a:avLst>
          </a:prstGeom>
          <a:solidFill>
            <a:schemeClr val="bg2">
              <a:alpha val="65000"/>
            </a:schemeClr>
          </a:solidFill>
          <a:ln w="13811">
            <a:noFill/>
            <a:prstDash val="solid"/>
          </a:ln>
        </p:spPr>
        <p:txBody>
          <a:bodyPr/>
          <a:lstStyle/>
          <a:p>
            <a:endParaRPr lang="fr-FR"/>
          </a:p>
        </p:txBody>
      </p:sp>
      <p:sp>
        <p:nvSpPr>
          <p:cNvPr id="9" name="Text 6"/>
          <p:cNvSpPr/>
          <p:nvPr/>
        </p:nvSpPr>
        <p:spPr>
          <a:xfrm>
            <a:off x="5866209" y="1994773"/>
            <a:ext cx="2898100" cy="694373"/>
          </a:xfrm>
          <a:prstGeom prst="rect">
            <a:avLst/>
          </a:prstGeom>
          <a:noFill/>
          <a:ln/>
        </p:spPr>
        <p:txBody>
          <a:bodyPr wrap="square" rtlCol="0" anchor="t"/>
          <a:lstStyle/>
          <a:p>
            <a:pPr marL="0" indent="0">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Vérification des courriels suspects</a:t>
            </a:r>
            <a:endParaRPr lang="en-US" sz="2187" dirty="0">
              <a:solidFill>
                <a:schemeClr val="bg1">
                  <a:lumMod val="10000"/>
                </a:schemeClr>
              </a:solidFill>
            </a:endParaRPr>
          </a:p>
        </p:txBody>
      </p:sp>
      <p:sp>
        <p:nvSpPr>
          <p:cNvPr id="10" name="Text 7"/>
          <p:cNvSpPr/>
          <p:nvPr/>
        </p:nvSpPr>
        <p:spPr>
          <a:xfrm>
            <a:off x="5866209" y="2911316"/>
            <a:ext cx="2898100" cy="2007394"/>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Être vigilant et vérifier l'authenticité des courriels suspects avant de cliquer sur des liens ou de télécharger des pièces jointes.</a:t>
            </a:r>
            <a:endParaRPr lang="en-US" sz="1750" dirty="0">
              <a:solidFill>
                <a:schemeClr val="bg1">
                  <a:lumMod val="10000"/>
                </a:schemeClr>
              </a:solidFill>
            </a:endParaRPr>
          </a:p>
        </p:txBody>
      </p:sp>
      <p:sp>
        <p:nvSpPr>
          <p:cNvPr id="11" name="Shape 8"/>
          <p:cNvSpPr/>
          <p:nvPr/>
        </p:nvSpPr>
        <p:spPr>
          <a:xfrm>
            <a:off x="9222462" y="1758790"/>
            <a:ext cx="3370064" cy="3455371"/>
          </a:xfrm>
          <a:prstGeom prst="roundRect">
            <a:avLst>
              <a:gd name="adj" fmla="val 3151"/>
            </a:avLst>
          </a:prstGeom>
          <a:solidFill>
            <a:schemeClr val="bg2">
              <a:alpha val="65000"/>
            </a:schemeClr>
          </a:solidFill>
          <a:ln w="13811">
            <a:noFill/>
            <a:prstDash val="solid"/>
          </a:ln>
        </p:spPr>
        <p:txBody>
          <a:bodyPr/>
          <a:lstStyle/>
          <a:p>
            <a:endParaRPr lang="fr-FR"/>
          </a:p>
        </p:txBody>
      </p:sp>
      <p:sp>
        <p:nvSpPr>
          <p:cNvPr id="12" name="Text 9"/>
          <p:cNvSpPr/>
          <p:nvPr/>
        </p:nvSpPr>
        <p:spPr>
          <a:xfrm>
            <a:off x="9458444" y="1994773"/>
            <a:ext cx="2898100" cy="1041559"/>
          </a:xfrm>
          <a:prstGeom prst="rect">
            <a:avLst/>
          </a:prstGeom>
          <a:noFill/>
          <a:ln/>
        </p:spPr>
        <p:txBody>
          <a:bodyPr wrap="square" rtlCol="0" anchor="t"/>
          <a:lstStyle/>
          <a:p>
            <a:pPr marL="0" indent="0">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Mises à jour régulières des logiciels</a:t>
            </a:r>
            <a:endParaRPr lang="en-US" sz="2187" dirty="0">
              <a:solidFill>
                <a:schemeClr val="bg1">
                  <a:lumMod val="10000"/>
                </a:schemeClr>
              </a:solidFill>
            </a:endParaRPr>
          </a:p>
        </p:txBody>
      </p:sp>
      <p:sp>
        <p:nvSpPr>
          <p:cNvPr id="13" name="Text 10"/>
          <p:cNvSpPr/>
          <p:nvPr/>
        </p:nvSpPr>
        <p:spPr>
          <a:xfrm>
            <a:off x="9458444" y="3258501"/>
            <a:ext cx="2898100" cy="1836241"/>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Mettre régulièrement à jour les systèmes et les logiciels pour se protéger contre les vulnérabilités connues.</a:t>
            </a:r>
            <a:endParaRPr lang="en-US" sz="1750" dirty="0">
              <a:solidFill>
                <a:schemeClr val="bg1">
                  <a:lumMod val="10000"/>
                </a:schemeClr>
              </a:solidFill>
            </a:endParaRPr>
          </a:p>
        </p:txBody>
      </p:sp>
      <p:sp>
        <p:nvSpPr>
          <p:cNvPr id="14" name="Shape 11"/>
          <p:cNvSpPr/>
          <p:nvPr/>
        </p:nvSpPr>
        <p:spPr>
          <a:xfrm>
            <a:off x="2037993" y="5450145"/>
            <a:ext cx="5166122" cy="2454712"/>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15" name="Text 12"/>
          <p:cNvSpPr/>
          <p:nvPr/>
        </p:nvSpPr>
        <p:spPr>
          <a:xfrm>
            <a:off x="2273975" y="5686127"/>
            <a:ext cx="4694158" cy="694373"/>
          </a:xfrm>
          <a:prstGeom prst="rect">
            <a:avLst/>
          </a:prstGeom>
          <a:noFill/>
          <a:ln/>
        </p:spPr>
        <p:txBody>
          <a:bodyPr wrap="square" rtlCol="0" anchor="t"/>
          <a:lstStyle/>
          <a:p>
            <a:pPr marL="0" indent="0">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Prévention du vol d'appareils mobiles</a:t>
            </a:r>
            <a:endParaRPr lang="en-US" sz="2187" dirty="0">
              <a:solidFill>
                <a:schemeClr val="bg1">
                  <a:lumMod val="10000"/>
                </a:schemeClr>
              </a:solidFill>
            </a:endParaRPr>
          </a:p>
        </p:txBody>
      </p:sp>
      <p:sp>
        <p:nvSpPr>
          <p:cNvPr id="16" name="Text 13"/>
          <p:cNvSpPr/>
          <p:nvPr/>
        </p:nvSpPr>
        <p:spPr>
          <a:xfrm>
            <a:off x="2273975" y="6602670"/>
            <a:ext cx="4694158" cy="1066205"/>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Verrouiller les appareils mobiles avec des mots de passe forts et activer les fonctions de localisation et d'effacement à distance.</a:t>
            </a:r>
            <a:endParaRPr lang="en-US" sz="1750" dirty="0">
              <a:solidFill>
                <a:schemeClr val="bg1">
                  <a:lumMod val="10000"/>
                </a:schemeClr>
              </a:solidFill>
            </a:endParaRPr>
          </a:p>
        </p:txBody>
      </p:sp>
      <p:sp>
        <p:nvSpPr>
          <p:cNvPr id="17" name="Shape 14"/>
          <p:cNvSpPr/>
          <p:nvPr/>
        </p:nvSpPr>
        <p:spPr>
          <a:xfrm>
            <a:off x="7426285" y="5450145"/>
            <a:ext cx="5166122" cy="2454712"/>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18" name="Text 15"/>
          <p:cNvSpPr/>
          <p:nvPr/>
        </p:nvSpPr>
        <p:spPr>
          <a:xfrm>
            <a:off x="7662267" y="5686127"/>
            <a:ext cx="4694158" cy="694373"/>
          </a:xfrm>
          <a:prstGeom prst="rect">
            <a:avLst/>
          </a:prstGeom>
          <a:noFill/>
          <a:ln/>
        </p:spPr>
        <p:txBody>
          <a:bodyPr wrap="square" rtlCol="0" anchor="t"/>
          <a:lstStyle/>
          <a:p>
            <a:pPr marL="0" indent="0">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Signalement des activités suspectes</a:t>
            </a:r>
            <a:endParaRPr lang="en-US" sz="2187" dirty="0">
              <a:solidFill>
                <a:schemeClr val="bg1">
                  <a:lumMod val="10000"/>
                </a:schemeClr>
              </a:solidFill>
            </a:endParaRPr>
          </a:p>
        </p:txBody>
      </p:sp>
      <p:sp>
        <p:nvSpPr>
          <p:cNvPr id="19" name="Text 16"/>
          <p:cNvSpPr/>
          <p:nvPr/>
        </p:nvSpPr>
        <p:spPr>
          <a:xfrm>
            <a:off x="7662267" y="6602670"/>
            <a:ext cx="4694158" cy="710803"/>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Signaler toute activité suspecte à l'équipe de sécurité informatique.</a:t>
            </a:r>
            <a:endParaRPr lang="en-US" sz="1750" dirty="0">
              <a:solidFill>
                <a:schemeClr val="bg1">
                  <a:lumMod val="1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15" name="Image 14">
            <a:extLst>
              <a:ext uri="{FF2B5EF4-FFF2-40B4-BE49-F238E27FC236}">
                <a16:creationId xmlns:a16="http://schemas.microsoft.com/office/drawing/2014/main" id="{E749E516-EDFE-EADD-1E52-A1E7CC920AB0}"/>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16" name="Shape 14">
            <a:extLst>
              <a:ext uri="{FF2B5EF4-FFF2-40B4-BE49-F238E27FC236}">
                <a16:creationId xmlns:a16="http://schemas.microsoft.com/office/drawing/2014/main" id="{DF32D319-A506-965F-B6CD-F43BAE2574DB}"/>
              </a:ext>
            </a:extLst>
          </p:cNvPr>
          <p:cNvSpPr/>
          <p:nvPr/>
        </p:nvSpPr>
        <p:spPr>
          <a:xfrm>
            <a:off x="1477109" y="1899138"/>
            <a:ext cx="11448554" cy="6142893"/>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4" name="Text 1"/>
          <p:cNvSpPr/>
          <p:nvPr/>
        </p:nvSpPr>
        <p:spPr>
          <a:xfrm>
            <a:off x="2037993" y="1037153"/>
            <a:ext cx="5250180"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Exemples concrets</a:t>
            </a:r>
            <a:endParaRPr lang="en-US" sz="4374" dirty="0">
              <a:solidFill>
                <a:schemeClr val="bg1">
                  <a:lumMod val="10000"/>
                </a:schemeClr>
              </a:solidFill>
            </a:endParaRPr>
          </a:p>
        </p:txBody>
      </p:sp>
      <p:pic>
        <p:nvPicPr>
          <p:cNvPr id="5" name="Image 1" descr="preencoded.png"/>
          <p:cNvPicPr>
            <a:picLocks noChangeAspect="1"/>
          </p:cNvPicPr>
          <p:nvPr/>
        </p:nvPicPr>
        <p:blipFill>
          <a:blip r:embed="rId5"/>
          <a:stretch>
            <a:fillRect/>
          </a:stretch>
        </p:blipFill>
        <p:spPr>
          <a:xfrm>
            <a:off x="2037993" y="2175867"/>
            <a:ext cx="3295888" cy="2036921"/>
          </a:xfrm>
          <a:prstGeom prst="rect">
            <a:avLst/>
          </a:prstGeom>
        </p:spPr>
      </p:pic>
      <p:sp>
        <p:nvSpPr>
          <p:cNvPr id="6" name="Text 2"/>
          <p:cNvSpPr/>
          <p:nvPr/>
        </p:nvSpPr>
        <p:spPr>
          <a:xfrm>
            <a:off x="2037993" y="4490442"/>
            <a:ext cx="2567940" cy="347186"/>
          </a:xfrm>
          <a:prstGeom prst="rect">
            <a:avLst/>
          </a:prstGeom>
          <a:noFill/>
          <a:ln/>
        </p:spPr>
        <p:txBody>
          <a:bodyPr wrap="none" rtlCol="0" anchor="t"/>
          <a:lstStyle/>
          <a:p>
            <a:pPr marL="0" indent="0" algn="l">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Attaque de réseau</a:t>
            </a:r>
            <a:endParaRPr lang="en-US" sz="2187" dirty="0">
              <a:solidFill>
                <a:schemeClr val="bg1">
                  <a:lumMod val="10000"/>
                </a:schemeClr>
              </a:solidFill>
            </a:endParaRPr>
          </a:p>
        </p:txBody>
      </p:sp>
      <p:sp>
        <p:nvSpPr>
          <p:cNvPr id="7" name="Text 3"/>
          <p:cNvSpPr/>
          <p:nvPr/>
        </p:nvSpPr>
        <p:spPr>
          <a:xfrm>
            <a:off x="2037993" y="5059799"/>
            <a:ext cx="3295888" cy="2132528"/>
          </a:xfrm>
          <a:prstGeom prst="rect">
            <a:avLst/>
          </a:prstGeom>
          <a:noFill/>
          <a:ln/>
        </p:spPr>
        <p:txBody>
          <a:bodyPr wrap="square" rtlCol="0" anchor="t"/>
          <a:lstStyle/>
          <a:p>
            <a:pPr marL="0" indent="0" algn="l">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Une attaque par déni de service distribué (DDoS) sur notre site pourrait causer des temps d'arrêt et des pertes financières.</a:t>
            </a:r>
            <a:endParaRPr lang="en-US" sz="1750" dirty="0">
              <a:solidFill>
                <a:schemeClr val="bg1">
                  <a:lumMod val="10000"/>
                </a:schemeClr>
              </a:solidFill>
            </a:endParaRPr>
          </a:p>
        </p:txBody>
      </p:sp>
      <p:pic>
        <p:nvPicPr>
          <p:cNvPr id="8" name="Image 2" descr="preencoded.png"/>
          <p:cNvPicPr>
            <a:picLocks noChangeAspect="1"/>
          </p:cNvPicPr>
          <p:nvPr/>
        </p:nvPicPr>
        <p:blipFill>
          <a:blip r:embed="rId6"/>
          <a:stretch>
            <a:fillRect/>
          </a:stretch>
        </p:blipFill>
        <p:spPr>
          <a:xfrm>
            <a:off x="5667137" y="2175867"/>
            <a:ext cx="3296007" cy="2037040"/>
          </a:xfrm>
          <a:prstGeom prst="rect">
            <a:avLst/>
          </a:prstGeom>
        </p:spPr>
      </p:pic>
      <p:sp>
        <p:nvSpPr>
          <p:cNvPr id="9" name="Text 4"/>
          <p:cNvSpPr/>
          <p:nvPr/>
        </p:nvSpPr>
        <p:spPr>
          <a:xfrm>
            <a:off x="5667137" y="4490561"/>
            <a:ext cx="2221944" cy="347186"/>
          </a:xfrm>
          <a:prstGeom prst="rect">
            <a:avLst/>
          </a:prstGeom>
          <a:noFill/>
          <a:ln/>
        </p:spPr>
        <p:txBody>
          <a:bodyPr wrap="none" rtlCol="0" anchor="t"/>
          <a:lstStyle/>
          <a:p>
            <a:pPr marL="0" indent="0" algn="l">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Hameçonnage</a:t>
            </a:r>
            <a:endParaRPr lang="en-US" sz="2187" dirty="0">
              <a:solidFill>
                <a:schemeClr val="bg1">
                  <a:lumMod val="10000"/>
                </a:schemeClr>
              </a:solidFill>
            </a:endParaRPr>
          </a:p>
        </p:txBody>
      </p:sp>
      <p:sp>
        <p:nvSpPr>
          <p:cNvPr id="10" name="Text 5"/>
          <p:cNvSpPr/>
          <p:nvPr/>
        </p:nvSpPr>
        <p:spPr>
          <a:xfrm>
            <a:off x="5667137" y="5059918"/>
            <a:ext cx="3296007" cy="2677313"/>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Les courriels de phishing envoyés aux employés peuvent entraîner la divulgation d'informations de connexion sensibles, ou la compromission de notre réseau informatique.</a:t>
            </a:r>
            <a:endParaRPr lang="en-US" sz="1750" dirty="0">
              <a:solidFill>
                <a:schemeClr val="bg1">
                  <a:lumMod val="10000"/>
                </a:schemeClr>
              </a:solidFill>
            </a:endParaRPr>
          </a:p>
        </p:txBody>
      </p:sp>
      <p:pic>
        <p:nvPicPr>
          <p:cNvPr id="11" name="Image 3" descr="preencoded.png"/>
          <p:cNvPicPr>
            <a:picLocks noChangeAspect="1"/>
          </p:cNvPicPr>
          <p:nvPr/>
        </p:nvPicPr>
        <p:blipFill>
          <a:blip r:embed="rId7"/>
          <a:stretch>
            <a:fillRect/>
          </a:stretch>
        </p:blipFill>
        <p:spPr>
          <a:xfrm>
            <a:off x="9296400" y="2175867"/>
            <a:ext cx="3296007" cy="2037040"/>
          </a:xfrm>
          <a:prstGeom prst="rect">
            <a:avLst/>
          </a:prstGeom>
        </p:spPr>
      </p:pic>
      <p:sp>
        <p:nvSpPr>
          <p:cNvPr id="12" name="Text 6"/>
          <p:cNvSpPr/>
          <p:nvPr/>
        </p:nvSpPr>
        <p:spPr>
          <a:xfrm>
            <a:off x="9296400" y="4490561"/>
            <a:ext cx="2712720" cy="347186"/>
          </a:xfrm>
          <a:prstGeom prst="rect">
            <a:avLst/>
          </a:prstGeom>
          <a:noFill/>
          <a:ln/>
        </p:spPr>
        <p:txBody>
          <a:bodyPr wrap="none" rtlCol="0" anchor="t"/>
          <a:lstStyle/>
          <a:p>
            <a:pPr marL="0" indent="0" algn="l">
              <a:lnSpc>
                <a:spcPts val="2734"/>
              </a:lnSpc>
              <a:buNone/>
            </a:pPr>
            <a:r>
              <a:rPr lang="en-US" sz="2187" dirty="0">
                <a:solidFill>
                  <a:schemeClr val="bg1">
                    <a:lumMod val="10000"/>
                  </a:schemeClr>
                </a:solidFill>
                <a:latin typeface="Montserrat" pitchFamily="34" charset="0"/>
                <a:ea typeface="Montserrat" pitchFamily="34" charset="-122"/>
                <a:cs typeface="Montserrat" pitchFamily="34" charset="-120"/>
              </a:rPr>
              <a:t>Logiciel malveillant</a:t>
            </a:r>
            <a:endParaRPr lang="en-US" sz="2187" dirty="0">
              <a:solidFill>
                <a:schemeClr val="bg1">
                  <a:lumMod val="10000"/>
                </a:schemeClr>
              </a:solidFill>
            </a:endParaRPr>
          </a:p>
        </p:txBody>
      </p:sp>
      <p:sp>
        <p:nvSpPr>
          <p:cNvPr id="13" name="Text 7"/>
          <p:cNvSpPr/>
          <p:nvPr/>
        </p:nvSpPr>
        <p:spPr>
          <a:xfrm>
            <a:off x="9296400" y="5059918"/>
            <a:ext cx="3296007" cy="2132409"/>
          </a:xfrm>
          <a:prstGeom prst="rect">
            <a:avLst/>
          </a:prstGeom>
          <a:noFill/>
          <a:ln/>
        </p:spPr>
        <p:txBody>
          <a:bodyPr wrap="square" rtlCol="0" anchor="t"/>
          <a:lstStyle/>
          <a:p>
            <a:pPr marL="0" indent="0" algn="l">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Un cheval de Troie ou un ransomware peut causer des pertes de données, une interruption des opérations commerciales et d'autres répercussions négatives.</a:t>
            </a:r>
            <a:endParaRPr lang="en-US" sz="1750" dirty="0">
              <a:solidFill>
                <a:schemeClr val="bg1">
                  <a:lumMod val="1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A38F3BAC-8ED3-D911-2B7B-C5089AD241C7}"/>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9" name="Shape 14">
            <a:extLst>
              <a:ext uri="{FF2B5EF4-FFF2-40B4-BE49-F238E27FC236}">
                <a16:creationId xmlns:a16="http://schemas.microsoft.com/office/drawing/2014/main" id="{47A052C4-D430-5220-1EE5-B03B0B65E89A}"/>
              </a:ext>
            </a:extLst>
          </p:cNvPr>
          <p:cNvSpPr/>
          <p:nvPr/>
        </p:nvSpPr>
        <p:spPr>
          <a:xfrm>
            <a:off x="304801" y="2468879"/>
            <a:ext cx="8005999" cy="4005739"/>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4" name="Text 1"/>
          <p:cNvSpPr/>
          <p:nvPr/>
        </p:nvSpPr>
        <p:spPr>
          <a:xfrm>
            <a:off x="833199" y="2890123"/>
            <a:ext cx="5692140"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Charte Informatique</a:t>
            </a:r>
            <a:endParaRPr lang="en-US" sz="4374" dirty="0">
              <a:solidFill>
                <a:schemeClr val="bg1">
                  <a:lumMod val="10000"/>
                </a:schemeClr>
              </a:solidFill>
            </a:endParaRPr>
          </a:p>
        </p:txBody>
      </p:sp>
      <p:sp>
        <p:nvSpPr>
          <p:cNvPr id="5" name="Text 2"/>
          <p:cNvSpPr/>
          <p:nvPr/>
        </p:nvSpPr>
        <p:spPr>
          <a:xfrm>
            <a:off x="833199" y="3917751"/>
            <a:ext cx="7477601" cy="2556867"/>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Nous avons créé une charte informatique détaillant les meilleures pratiques de sécurité informatique que tous les employés doivent suivre. La charte comprend des directives relatives à la gestion des mots de passe, à l'utilisation des appareils mobiles et à la détection des courriels frauduleux.</a:t>
            </a:r>
            <a:endParaRPr lang="en-US" sz="1750" dirty="0">
              <a:solidFill>
                <a:schemeClr val="bg1">
                  <a:lumMod val="10000"/>
                </a:schemeClr>
              </a:solidFill>
            </a:endParaRPr>
          </a:p>
        </p:txBody>
      </p:sp>
      <p:pic>
        <p:nvPicPr>
          <p:cNvPr id="6" name="Image 1"/>
          <p:cNvPicPr>
            <a:picLocks noChangeAspect="1"/>
          </p:cNvPicPr>
          <p:nvPr/>
        </p:nvPicPr>
        <p:blipFill>
          <a:blip r:embed="rId5"/>
          <a:srcRect/>
          <a:stretch/>
        </p:blipFill>
        <p:spPr>
          <a:xfrm>
            <a:off x="8615601" y="0"/>
            <a:ext cx="6014799"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78F0CE25-4B22-D295-171F-2158C17D0B7C}"/>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10" name="Shape 14">
            <a:extLst>
              <a:ext uri="{FF2B5EF4-FFF2-40B4-BE49-F238E27FC236}">
                <a16:creationId xmlns:a16="http://schemas.microsoft.com/office/drawing/2014/main" id="{A85B6014-B059-F79E-F634-9ED399AC76C7}"/>
              </a:ext>
            </a:extLst>
          </p:cNvPr>
          <p:cNvSpPr/>
          <p:nvPr/>
        </p:nvSpPr>
        <p:spPr>
          <a:xfrm>
            <a:off x="1547873" y="2682240"/>
            <a:ext cx="11534654" cy="3416141"/>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6" name="Text 2"/>
          <p:cNvSpPr/>
          <p:nvPr/>
        </p:nvSpPr>
        <p:spPr>
          <a:xfrm>
            <a:off x="2037993" y="3067883"/>
            <a:ext cx="4443889"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Conclusion</a:t>
            </a:r>
            <a:endParaRPr lang="en-US" sz="4374" dirty="0">
              <a:solidFill>
                <a:schemeClr val="bg1">
                  <a:lumMod val="10000"/>
                </a:schemeClr>
              </a:solidFill>
            </a:endParaRPr>
          </a:p>
        </p:txBody>
      </p:sp>
      <p:sp>
        <p:nvSpPr>
          <p:cNvPr id="7" name="Text 3"/>
          <p:cNvSpPr/>
          <p:nvPr/>
        </p:nvSpPr>
        <p:spPr>
          <a:xfrm>
            <a:off x="2037993" y="4095512"/>
            <a:ext cx="10554414" cy="1066205"/>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La sécurité informatique est essentielle pour protéger notre entreprise et ses données sensibles. Nous sommes tous responsables de la sécurité informatique, et nous devons suivre les bonnes pratiques et la charte informatique de VosRêves pour garantir sa réussite.</a:t>
            </a:r>
            <a:endParaRPr lang="en-US" sz="1750" dirty="0">
              <a:solidFill>
                <a:schemeClr val="bg1">
                  <a:lumMod val="10000"/>
                </a:schemeClr>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CB07CCED-18B9-11FC-8ACB-2B70021C5362}"/>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10" name="Shape 14">
            <a:extLst>
              <a:ext uri="{FF2B5EF4-FFF2-40B4-BE49-F238E27FC236}">
                <a16:creationId xmlns:a16="http://schemas.microsoft.com/office/drawing/2014/main" id="{5EA8B385-89BA-B8D5-9FC8-AC0DBFCD100A}"/>
              </a:ext>
            </a:extLst>
          </p:cNvPr>
          <p:cNvSpPr/>
          <p:nvPr/>
        </p:nvSpPr>
        <p:spPr>
          <a:xfrm>
            <a:off x="1547873" y="2682240"/>
            <a:ext cx="11534654" cy="3416141"/>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6" name="Text 2"/>
          <p:cNvSpPr/>
          <p:nvPr/>
        </p:nvSpPr>
        <p:spPr>
          <a:xfrm>
            <a:off x="2037993" y="3245525"/>
            <a:ext cx="4443889"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Questions</a:t>
            </a:r>
            <a:endParaRPr lang="en-US" sz="4374" dirty="0">
              <a:solidFill>
                <a:schemeClr val="bg1">
                  <a:lumMod val="10000"/>
                </a:schemeClr>
              </a:solidFill>
            </a:endParaRPr>
          </a:p>
        </p:txBody>
      </p:sp>
      <p:sp>
        <p:nvSpPr>
          <p:cNvPr id="7" name="Text 3"/>
          <p:cNvSpPr/>
          <p:nvPr/>
        </p:nvSpPr>
        <p:spPr>
          <a:xfrm>
            <a:off x="2037993" y="4273153"/>
            <a:ext cx="10554414" cy="710803"/>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Vous avez des questions ou des préoccupations concernant la sécurité informatique ? Nous sommes là pour vous aider. N'hésitez pas à nous contacter à l'adresse informatique@vosreves.com.</a:t>
            </a:r>
            <a:endParaRPr lang="en-US" sz="1750" dirty="0">
              <a:solidFill>
                <a:schemeClr val="bg1">
                  <a:lumMod val="10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1ABD5391-EA39-AC87-6A31-6AAAD9FCD56F}"/>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0"/>
            <a:ext cx="14630400" cy="8229600"/>
          </a:xfrm>
          <a:prstGeom prst="rect">
            <a:avLst/>
          </a:prstGeom>
        </p:spPr>
      </p:pic>
      <p:sp>
        <p:nvSpPr>
          <p:cNvPr id="10" name="Shape 14">
            <a:extLst>
              <a:ext uri="{FF2B5EF4-FFF2-40B4-BE49-F238E27FC236}">
                <a16:creationId xmlns:a16="http://schemas.microsoft.com/office/drawing/2014/main" id="{0AE23BD2-FCA0-E6BB-2538-A76DFFE1FCC6}"/>
              </a:ext>
            </a:extLst>
          </p:cNvPr>
          <p:cNvSpPr/>
          <p:nvPr/>
        </p:nvSpPr>
        <p:spPr>
          <a:xfrm>
            <a:off x="1547873" y="2682240"/>
            <a:ext cx="11534654" cy="3416141"/>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6" name="Text 2"/>
          <p:cNvSpPr/>
          <p:nvPr/>
        </p:nvSpPr>
        <p:spPr>
          <a:xfrm>
            <a:off x="2037993" y="3067883"/>
            <a:ext cx="4465320"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Remerciements</a:t>
            </a:r>
            <a:endParaRPr lang="en-US" sz="4374" dirty="0">
              <a:solidFill>
                <a:schemeClr val="bg1">
                  <a:lumMod val="10000"/>
                </a:schemeClr>
              </a:solidFill>
            </a:endParaRPr>
          </a:p>
        </p:txBody>
      </p:sp>
      <p:sp>
        <p:nvSpPr>
          <p:cNvPr id="7" name="Text 3"/>
          <p:cNvSpPr/>
          <p:nvPr/>
        </p:nvSpPr>
        <p:spPr>
          <a:xfrm>
            <a:off x="2037993" y="4095512"/>
            <a:ext cx="10554414" cy="1066205"/>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Merci d'avoir assisté à notre présentation sur la sécurité informatique. Votre engagement à suivre les bonnes pratiques est essentiel pour protéger notre entreprise. Nous vous remercions pour votre attention et votre participation active à la sécurité informatique chez VosRêves.</a:t>
            </a:r>
            <a:endParaRPr lang="en-US" sz="1750" dirty="0">
              <a:solidFill>
                <a:schemeClr val="bg1">
                  <a:lumMod val="10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FA5A48A2-1D47-5743-DD78-8766CD303135}"/>
              </a:ext>
            </a:extLst>
          </p:cNvPr>
          <p:cNvPicPr>
            <a:picLocks noChangeAspect="1"/>
          </p:cNvPicPr>
          <p:nvPr/>
        </p:nvPicPr>
        <p:blipFill>
          <a:blip r:embed="rId3">
            <a:alphaModFix amt="16000"/>
            <a:extLst>
              <a:ext uri="{BEBA8EAE-BF5A-486C-A8C5-ECC9F3942E4B}">
                <a14:imgProps xmlns:a14="http://schemas.microsoft.com/office/drawing/2010/main">
                  <a14:imgLayer r:embed="rId4">
                    <a14:imgEffect>
                      <a14:sharpenSoften amount="-75000"/>
                    </a14:imgEffect>
                    <a14:imgEffect>
                      <a14:colorTemperature colorTemp="6068"/>
                    </a14:imgEffect>
                    <a14:imgEffect>
                      <a14:saturation sat="101000"/>
                    </a14:imgEffect>
                  </a14:imgLayer>
                </a14:imgProps>
              </a:ext>
            </a:extLst>
          </a:blip>
          <a:stretch>
            <a:fillRect/>
          </a:stretch>
        </p:blipFill>
        <p:spPr>
          <a:xfrm>
            <a:off x="0" y="-19288"/>
            <a:ext cx="14630400" cy="8229600"/>
          </a:xfrm>
          <a:prstGeom prst="rect">
            <a:avLst/>
          </a:prstGeom>
        </p:spPr>
      </p:pic>
      <p:sp>
        <p:nvSpPr>
          <p:cNvPr id="9" name="Shape 14">
            <a:extLst>
              <a:ext uri="{FF2B5EF4-FFF2-40B4-BE49-F238E27FC236}">
                <a16:creationId xmlns:a16="http://schemas.microsoft.com/office/drawing/2014/main" id="{8469EF5B-1BA0-8FD1-AF05-38C6D14FE4DA}"/>
              </a:ext>
            </a:extLst>
          </p:cNvPr>
          <p:cNvSpPr/>
          <p:nvPr/>
        </p:nvSpPr>
        <p:spPr>
          <a:xfrm>
            <a:off x="352546" y="2682240"/>
            <a:ext cx="7958254" cy="3416141"/>
          </a:xfrm>
          <a:prstGeom prst="roundRect">
            <a:avLst>
              <a:gd name="adj" fmla="val 4073"/>
            </a:avLst>
          </a:prstGeom>
          <a:solidFill>
            <a:schemeClr val="bg2">
              <a:alpha val="65000"/>
            </a:schemeClr>
          </a:solidFill>
          <a:ln w="13811">
            <a:noFill/>
            <a:prstDash val="solid"/>
          </a:ln>
        </p:spPr>
        <p:txBody>
          <a:bodyPr/>
          <a:lstStyle/>
          <a:p>
            <a:endParaRPr lang="fr-FR"/>
          </a:p>
        </p:txBody>
      </p:sp>
      <p:sp>
        <p:nvSpPr>
          <p:cNvPr id="4" name="Text 1"/>
          <p:cNvSpPr/>
          <p:nvPr/>
        </p:nvSpPr>
        <p:spPr>
          <a:xfrm>
            <a:off x="833199" y="3067883"/>
            <a:ext cx="4443889" cy="694373"/>
          </a:xfrm>
          <a:prstGeom prst="rect">
            <a:avLst/>
          </a:prstGeom>
          <a:noFill/>
          <a:ln/>
        </p:spPr>
        <p:txBody>
          <a:bodyPr wrap="none" rtlCol="0" anchor="t"/>
          <a:lstStyle/>
          <a:p>
            <a:pPr marL="0" indent="0">
              <a:lnSpc>
                <a:spcPts val="5468"/>
              </a:lnSpc>
              <a:buNone/>
            </a:pPr>
            <a:r>
              <a:rPr lang="en-US" sz="4374" dirty="0">
                <a:solidFill>
                  <a:schemeClr val="bg1">
                    <a:lumMod val="10000"/>
                  </a:schemeClr>
                </a:solidFill>
                <a:latin typeface="Montserrat" pitchFamily="34" charset="0"/>
                <a:ea typeface="Montserrat" pitchFamily="34" charset="-122"/>
                <a:cs typeface="Montserrat" pitchFamily="34" charset="-120"/>
              </a:rPr>
              <a:t>Contact</a:t>
            </a:r>
            <a:endParaRPr lang="en-US" sz="4374" dirty="0">
              <a:solidFill>
                <a:schemeClr val="bg1">
                  <a:lumMod val="10000"/>
                </a:schemeClr>
              </a:solidFill>
            </a:endParaRPr>
          </a:p>
        </p:txBody>
      </p:sp>
      <p:sp>
        <p:nvSpPr>
          <p:cNvPr id="5" name="Text 2"/>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dirty="0">
                <a:solidFill>
                  <a:schemeClr val="bg1">
                    <a:lumMod val="10000"/>
                  </a:schemeClr>
                </a:solidFill>
                <a:latin typeface="Heebo" pitchFamily="34" charset="0"/>
                <a:ea typeface="Heebo" pitchFamily="34" charset="-122"/>
                <a:cs typeface="Heebo" pitchFamily="34" charset="-120"/>
              </a:rPr>
              <a:t>Pour toute question ou préoccupation liée à la sécurité informatique, contactez notre équipe à l'adresse informatique@vosreves.com ou appelez le 555-555-5555.</a:t>
            </a:r>
            <a:endParaRPr lang="en-US" sz="1750" dirty="0">
              <a:solidFill>
                <a:schemeClr val="bg1">
                  <a:lumMod val="10000"/>
                </a:schemeClr>
              </a:solidFill>
            </a:endParaRPr>
          </a:p>
        </p:txBody>
      </p:sp>
      <p:pic>
        <p:nvPicPr>
          <p:cNvPr id="6" name="Image 1" descr="preencoded.png"/>
          <p:cNvPicPr>
            <a:picLocks noChangeAspect="1"/>
          </p:cNvPicPr>
          <p:nvPr/>
        </p:nvPicPr>
        <p:blipFill>
          <a:blip r:embed="rId5"/>
          <a:stretch>
            <a:fillRect/>
          </a:stretch>
        </p:blipFill>
        <p:spPr>
          <a:xfrm>
            <a:off x="914400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2022</TotalTime>
  <Words>594</Words>
  <Application>Microsoft Office PowerPoint</Application>
  <PresentationFormat>Personnalisé</PresentationFormat>
  <Paragraphs>58</Paragraphs>
  <Slides>9</Slides>
  <Notes>9</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Heebo</vt:lpstr>
      <vt:lpstr>Montserrat</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LUKI PROX</cp:lastModifiedBy>
  <cp:revision>7</cp:revision>
  <dcterms:created xsi:type="dcterms:W3CDTF">2023-10-10T15:29:16Z</dcterms:created>
  <dcterms:modified xsi:type="dcterms:W3CDTF">2023-12-12T14:14:15Z</dcterms:modified>
</cp:coreProperties>
</file>